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9" r:id="rId4"/>
    <p:sldId id="263" r:id="rId5"/>
    <p:sldId id="265" r:id="rId6"/>
    <p:sldId id="264" r:id="rId7"/>
    <p:sldId id="266" r:id="rId8"/>
    <p:sldId id="262" r:id="rId9"/>
    <p:sldId id="268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6" r:id="rId2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22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9823E5-597D-4430-938A-5325A4FB3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999D8E0-0511-4608-9D70-37A32CD1F6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5EE9DD-62EB-49A1-A916-2D361FBB8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9AE98-0234-4110-B695-12B748E59FDB}" type="datetimeFigureOut">
              <a:rPr lang="es-ES" smtClean="0"/>
              <a:t>10/12/2021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ACFC4C-D53F-453B-AC7B-07EFC555A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956470-C09B-429E-BF95-ACD6C7059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F0D6-E844-4F0E-9EB5-7ECEF262A4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1775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263930-CF03-4792-9894-97B030ABE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458834B-86CE-45EB-9103-FDBF67FB3F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0FE82C-BD7B-4621-BB57-F456F2ADF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9AE98-0234-4110-B695-12B748E59FDB}" type="datetimeFigureOut">
              <a:rPr lang="es-ES" smtClean="0"/>
              <a:t>10/12/2021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71FF78-75FE-42C8-8DEE-B29B93A89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224141-7C61-4383-9CA8-DC77A3D2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F0D6-E844-4F0E-9EB5-7ECEF262A4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1418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F56BE80-D0E5-41F2-A577-A062495933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A825541-CD3D-4E47-B483-7302E46E0D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C0EC91-1F28-4C7F-AB9E-F4A9B16F6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9AE98-0234-4110-B695-12B748E59FDB}" type="datetimeFigureOut">
              <a:rPr lang="es-ES" smtClean="0"/>
              <a:t>10/12/2021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1F45B5-F886-49F2-BA62-F1BEC92F6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189145-6695-468A-BEC9-C4EE8BD03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F0D6-E844-4F0E-9EB5-7ECEF262A4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1247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EC7A6A-05A6-4540-AF52-355DD9FD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2EBA4E-9211-4BED-9EF2-EF885D449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8417D5-6ECE-44F4-B1E2-3EC3BF2B7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9AE98-0234-4110-B695-12B748E59FDB}" type="datetimeFigureOut">
              <a:rPr lang="es-ES" smtClean="0"/>
              <a:t>10/12/2021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8C280E-B827-4902-A3BF-ED5E85AB2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7436B-BA8F-411A-AB97-F19ADDCAF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F0D6-E844-4F0E-9EB5-7ECEF262A4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471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6F0EDA-C59C-4181-A689-9867B5B12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218286C-1874-4438-8F89-3EFF1E3D1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7C76682-C9A8-4DBE-9469-246E6C56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9AE98-0234-4110-B695-12B748E59FDB}" type="datetimeFigureOut">
              <a:rPr lang="es-ES" smtClean="0"/>
              <a:t>10/12/2021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C40758-9E34-4032-92F9-285010575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8CF71F-8E78-4A5B-99F8-6077E3016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F0D6-E844-4F0E-9EB5-7ECEF262A4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274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5FB136-DE8C-4989-A915-CD447E778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9BD4AD-34CD-406D-978A-3576C765BB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D07C2CC-A58D-4169-B4AE-03C951524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0FAEAF-AC25-481B-BDD5-76F492FB7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9AE98-0234-4110-B695-12B748E59FDB}" type="datetimeFigureOut">
              <a:rPr lang="es-ES" smtClean="0"/>
              <a:t>10/12/2021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DD39BD-CF71-4845-A845-C6E172EEE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66FF300-5E22-43D2-B1E7-F3A4424F1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F0D6-E844-4F0E-9EB5-7ECEF262A4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4031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68248D-A4CA-4781-BDF6-1491C54CE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D1E853-808A-4217-A6AC-DC4E17AF8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083AF24-A3F7-416A-B613-E5FB32D28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A9F18A2-39EF-4607-9DFD-63B3E2E23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1A7D839-2222-4705-B613-E6E9367F1A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986CD45-1C36-4F37-9974-B6EAA9041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9AE98-0234-4110-B695-12B748E59FDB}" type="datetimeFigureOut">
              <a:rPr lang="es-ES" smtClean="0"/>
              <a:t>10/12/2021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7E15047-BE3E-45A5-819E-36116172A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5C2485D-31B4-4B6C-90FC-EEAB273E7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F0D6-E844-4F0E-9EB5-7ECEF262A4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9251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E847F9-C50A-486C-887E-F68B1E85E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6264171-753B-4132-87B5-B046FE973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9AE98-0234-4110-B695-12B748E59FDB}" type="datetimeFigureOut">
              <a:rPr lang="es-ES" smtClean="0"/>
              <a:t>10/12/2021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F60B9EE-1A2D-497C-9668-23A15018A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7AB430F-1261-440C-A024-495EAD5A9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F0D6-E844-4F0E-9EB5-7ECEF262A4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3850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42FC08A-22A5-4613-A3A0-CF9D22DE5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9AE98-0234-4110-B695-12B748E59FDB}" type="datetimeFigureOut">
              <a:rPr lang="es-ES" smtClean="0"/>
              <a:t>10/12/2021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2D6FCBE-14BF-4446-B38D-4041F24A0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1CAD8F9-018B-412E-8258-3E3CFF477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F0D6-E844-4F0E-9EB5-7ECEF262A4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7347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02A85B-154B-490F-8A5E-50859DBA9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57184C-C7BB-4FB1-93F4-1B42862D3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65DE672-9864-4B87-8E2B-493DC8FF5A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8D85053-DF46-4B1E-9773-053279C32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9AE98-0234-4110-B695-12B748E59FDB}" type="datetimeFigureOut">
              <a:rPr lang="es-ES" smtClean="0"/>
              <a:t>10/12/2021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FE02061-6D28-41F3-962E-DF0C68D1E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BC9A1B-C7C4-41EE-BD1A-659DA31A1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F0D6-E844-4F0E-9EB5-7ECEF262A4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6212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A48DE2-C540-4E4D-8F6D-5070CDA9A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9885B93-70F7-4F44-84E1-D51642DAF1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8F80E9E-9F0C-4F31-92FA-794645AF5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EA93D4-9E2F-4616-AB27-5B9BDFF0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9AE98-0234-4110-B695-12B748E59FDB}" type="datetimeFigureOut">
              <a:rPr lang="es-ES" smtClean="0"/>
              <a:t>10/12/2021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0D55D83-9CEC-4FEF-97CB-2C29EC367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587F6D2-4A23-4D90-9E86-F786A09A7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F0D6-E844-4F0E-9EB5-7ECEF262A4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2104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8BE9A64-4025-417C-9A97-4A823C611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97DEE7E-F4F6-430C-B3C5-D06088B44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E893DD-7261-4002-9D6F-ACA76E2C07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9AE98-0234-4110-B695-12B748E59FDB}" type="datetimeFigureOut">
              <a:rPr lang="es-ES" smtClean="0"/>
              <a:t>10/12/2021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969863-612F-473D-ACD9-2E7EEB3DCC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7C9F56-8170-43A6-BBBA-DA3E4FB861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CF0D6-E844-4F0E-9EB5-7ECEF262A4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2820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62BEDF-195C-4EFF-BF7F-2EEAC2EE6D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Nano-red intra-corporal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5A12D0C-C80A-48D4-99AE-1203E6D7C6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59912"/>
            <a:ext cx="9144000" cy="797887"/>
          </a:xfrm>
        </p:spPr>
        <p:txBody>
          <a:bodyPr>
            <a:normAutofit/>
          </a:bodyPr>
          <a:lstStyle/>
          <a:p>
            <a:r>
              <a:rPr lang="es-ES" sz="2000" b="1" i="1" dirty="0" err="1"/>
              <a:t>Mik</a:t>
            </a:r>
            <a:r>
              <a:rPr lang="es-ES" sz="2000" b="1" i="1" dirty="0"/>
              <a:t> Andersen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FDD414DF-EFD1-497E-B0EF-436531C3E598}"/>
              </a:ext>
            </a:extLst>
          </p:cNvPr>
          <p:cNvSpPr txBox="1">
            <a:spLocks/>
          </p:cNvSpPr>
          <p:nvPr/>
        </p:nvSpPr>
        <p:spPr>
          <a:xfrm>
            <a:off x="1524000" y="3604506"/>
            <a:ext cx="9144000" cy="536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/>
              <a:t>Breve resumen</a:t>
            </a:r>
          </a:p>
        </p:txBody>
      </p:sp>
    </p:spTree>
    <p:extLst>
      <p:ext uri="{BB962C8B-B14F-4D97-AF65-F5344CB8AC3E}">
        <p14:creationId xmlns:p14="http://schemas.microsoft.com/office/powerpoint/2010/main" val="2874057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F30018A6-C7D9-4DFB-9D4F-2865DAB17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Análisis de los componentes de la red intra-corporal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6F542992-3B76-4111-97EF-E5019E79C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8350" y="1825625"/>
            <a:ext cx="4235450" cy="43513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s-ES" sz="2000" dirty="0"/>
              <a:t>Los nanotubos de carbono generan una maya sobre la red neuronal natural, lo que permite </a:t>
            </a:r>
            <a:r>
              <a:rPr lang="es-ES" sz="2000" b="1" dirty="0">
                <a:solidFill>
                  <a:srgbClr val="0070C0"/>
                </a:solidFill>
              </a:rPr>
              <a:t>inferir en la sinapsis e interferir en su funcionamiento</a:t>
            </a:r>
            <a:r>
              <a:rPr lang="es-ES" sz="2000" dirty="0"/>
              <a:t>, empleando los estímulos adecuado.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s-ES" sz="2000" dirty="0"/>
              <a:t>También se generan nuevas rutas de conexión entre neuronas, lo que </a:t>
            </a:r>
            <a:r>
              <a:rPr lang="es-ES" sz="2000" b="1" dirty="0">
                <a:solidFill>
                  <a:srgbClr val="0070C0"/>
                </a:solidFill>
              </a:rPr>
              <a:t>implica que las redes naturales dejan de utilizarse</a:t>
            </a:r>
            <a:r>
              <a:rPr lang="es-ES" sz="2000" dirty="0"/>
              <a:t> en favor de la nueva estructura, lo que permite neuromodular, neuroestimular y monitorizar la actividad neuronal del individuo.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216C60F-9506-456C-AB65-28529E8DC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2556076"/>
            <a:ext cx="6320481" cy="362088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4BF94D3-F17F-4837-98CA-FD603164934D}"/>
              </a:ext>
            </a:extLst>
          </p:cNvPr>
          <p:cNvSpPr txBox="1"/>
          <p:nvPr/>
        </p:nvSpPr>
        <p:spPr>
          <a:xfrm>
            <a:off x="596900" y="203200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Nanotubos de carbono en el cerebro</a:t>
            </a:r>
          </a:p>
        </p:txBody>
      </p:sp>
    </p:spTree>
    <p:extLst>
      <p:ext uri="{BB962C8B-B14F-4D97-AF65-F5344CB8AC3E}">
        <p14:creationId xmlns:p14="http://schemas.microsoft.com/office/powerpoint/2010/main" val="333910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1BD456-11BF-4BFC-B21E-A8D348383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Análisis de los componentes de la red intra-corporal</a:t>
            </a: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C569ABB0-E035-4562-90DD-27B88D76B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0050" y="1825625"/>
            <a:ext cx="3683000" cy="43513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s-ES" sz="2000" dirty="0"/>
              <a:t>En este diagrama se observa cómo los nanotubos </a:t>
            </a:r>
            <a:r>
              <a:rPr lang="es-ES" sz="2000" b="1" dirty="0">
                <a:solidFill>
                  <a:srgbClr val="0070C0"/>
                </a:solidFill>
              </a:rPr>
              <a:t>actúan como electrodos</a:t>
            </a:r>
            <a:r>
              <a:rPr lang="es-ES" sz="2000" dirty="0"/>
              <a:t> con los que se estimulan las neuronas.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s-ES" sz="2000" dirty="0"/>
              <a:t>Dado que el grafeno con el que están formados los </a:t>
            </a:r>
            <a:r>
              <a:rPr lang="es-ES" sz="2000" b="1" dirty="0">
                <a:solidFill>
                  <a:srgbClr val="0070C0"/>
                </a:solidFill>
              </a:rPr>
              <a:t>CNT es un superconductor</a:t>
            </a:r>
            <a:r>
              <a:rPr lang="es-ES" sz="2000" dirty="0"/>
              <a:t>, sirve como un axón artificial.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s-ES" sz="2000" dirty="0"/>
              <a:t>No se olvide que la red de CNT junto a hidrogeles </a:t>
            </a:r>
            <a:r>
              <a:rPr lang="es-ES" sz="2000" b="1" dirty="0">
                <a:solidFill>
                  <a:srgbClr val="0070C0"/>
                </a:solidFill>
              </a:rPr>
              <a:t>puede conformar circuitos</a:t>
            </a:r>
            <a:r>
              <a:rPr lang="es-ES" sz="2000" dirty="0"/>
              <a:t> con los que obtener y propagar la señal de las neuronas.</a:t>
            </a:r>
          </a:p>
        </p:txBody>
      </p:sp>
      <p:pic>
        <p:nvPicPr>
          <p:cNvPr id="10" name="Marcador de contenido 6">
            <a:extLst>
              <a:ext uri="{FF2B5EF4-FFF2-40B4-BE49-F238E27FC236}">
                <a16:creationId xmlns:a16="http://schemas.microsoft.com/office/drawing/2014/main" id="{A019AC72-C075-4E9D-8EF3-D471ACDB3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28" y="2054225"/>
            <a:ext cx="7206150" cy="375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66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0084D9-6EFE-4FA4-847D-8F341CAFF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Análisis de los componentes de la red intra-corporal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56B127-B8EB-4BFD-8FF3-C351F1563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22209" cy="4351338"/>
          </a:xfrm>
        </p:spPr>
        <p:txBody>
          <a:bodyPr>
            <a:normAutofit/>
          </a:bodyPr>
          <a:lstStyle/>
          <a:p>
            <a:r>
              <a:rPr lang="es-ES" sz="2000" b="1" dirty="0">
                <a:solidFill>
                  <a:srgbClr val="0070C0"/>
                </a:solidFill>
              </a:rPr>
              <a:t>Pueden conformarse nanosensores </a:t>
            </a:r>
            <a:r>
              <a:rPr lang="es-ES" sz="2000" dirty="0"/>
              <a:t>en cualquier parte del cuerpo, no únicamente en el cerebro. Fundamentalmente en el endotelio y en las paredes de los vasos sanguíneos. </a:t>
            </a:r>
          </a:p>
          <a:p>
            <a:r>
              <a:rPr lang="es-ES" sz="2000" dirty="0"/>
              <a:t>Estos nanosensores no tienen una forma predefinida, </a:t>
            </a:r>
            <a:r>
              <a:rPr lang="es-ES" sz="2000" b="1" dirty="0">
                <a:solidFill>
                  <a:srgbClr val="0070C0"/>
                </a:solidFill>
              </a:rPr>
              <a:t>su organización es caótica, aunque conformando rutas conductivas </a:t>
            </a:r>
            <a:r>
              <a:rPr lang="es-ES" sz="2000" dirty="0"/>
              <a:t>para transmitir señales eléctricas de diferencial de potencial. Esto sucede cuando un GQD (punto cuántico de grafeno) se acerca al nanosensor. </a:t>
            </a:r>
          </a:p>
          <a:p>
            <a:r>
              <a:rPr lang="es-ES" sz="2000" dirty="0"/>
              <a:t>Como los nanosensores </a:t>
            </a:r>
            <a:r>
              <a:rPr lang="es-ES" sz="2000" b="1" dirty="0">
                <a:solidFill>
                  <a:srgbClr val="0070C0"/>
                </a:solidFill>
              </a:rPr>
              <a:t>pueden propagar señales</a:t>
            </a:r>
            <a:r>
              <a:rPr lang="es-ES" sz="2000" dirty="0"/>
              <a:t>, transmiten cualquier diferencia de potencial como una señal.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D3AEB57-BAF0-4CC4-9886-AD9CD9B89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683" y="1248505"/>
            <a:ext cx="5322209" cy="492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69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87CA90-6CCE-4992-8E55-35F254540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Análisis de los componentes de la red intra-corporal</a:t>
            </a: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1B6F569F-99A5-4413-B349-7364C7550C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94" y="1979069"/>
            <a:ext cx="7512045" cy="4513806"/>
          </a:xfr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DE197D65-050D-44B4-8FF6-7B09BACF2759}"/>
              </a:ext>
            </a:extLst>
          </p:cNvPr>
          <p:cNvSpPr txBox="1">
            <a:spLocks/>
          </p:cNvSpPr>
          <p:nvPr/>
        </p:nvSpPr>
        <p:spPr>
          <a:xfrm>
            <a:off x="8248651" y="2060303"/>
            <a:ext cx="36385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s-ES" sz="2000" dirty="0"/>
              <a:t>Obsérvese cómo </a:t>
            </a:r>
            <a:r>
              <a:rPr lang="es-ES" sz="2000" b="1" dirty="0">
                <a:solidFill>
                  <a:schemeClr val="accent1"/>
                </a:solidFill>
              </a:rPr>
              <a:t>los nanosensores se adhieren </a:t>
            </a:r>
            <a:r>
              <a:rPr lang="es-ES" sz="2000" dirty="0"/>
              <a:t>y conforman a la pared de la arteria, y monitorizan los GQD que la cruzan a través del flujo sanguíneo.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s-ES" sz="2000" dirty="0"/>
              <a:t>Este modelo </a:t>
            </a:r>
            <a:r>
              <a:rPr lang="es-ES" sz="2000" b="1" dirty="0">
                <a:solidFill>
                  <a:schemeClr val="accent1"/>
                </a:solidFill>
              </a:rPr>
              <a:t>puede repetirse a lo largo de todo el cuerpo</a:t>
            </a:r>
            <a:r>
              <a:rPr lang="es-ES" sz="2000" dirty="0"/>
              <a:t>, de todo el sistema circulatorio y probablemente en el sistema nervioso.</a:t>
            </a:r>
          </a:p>
        </p:txBody>
      </p:sp>
    </p:spTree>
    <p:extLst>
      <p:ext uri="{BB962C8B-B14F-4D97-AF65-F5344CB8AC3E}">
        <p14:creationId xmlns:p14="http://schemas.microsoft.com/office/powerpoint/2010/main" val="382508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132824-84C4-4047-B5FD-687116A71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Análisis de los componentes de la red intra-corporal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CE0C16-4471-49ED-92B5-3B46D6B81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0" y="2470150"/>
            <a:ext cx="6115050" cy="3996529"/>
          </a:xfrm>
        </p:spPr>
        <p:txBody>
          <a:bodyPr>
            <a:normAutofit/>
          </a:bodyPr>
          <a:lstStyle/>
          <a:p>
            <a:r>
              <a:rPr lang="es-ES" sz="2000" dirty="0"/>
              <a:t>Los puntos cuánticos de grafeno son piezas de grafeno u óxido de grafeno de escala micro-nanométrica con forma circular, hexagonal, triangular… que </a:t>
            </a:r>
            <a:r>
              <a:rPr lang="es-ES" sz="2000" b="1" dirty="0">
                <a:solidFill>
                  <a:schemeClr val="accent1"/>
                </a:solidFill>
              </a:rPr>
              <a:t>surgen de la descomposición u oxidación de las nanohojas de grafeno</a:t>
            </a:r>
            <a:r>
              <a:rPr lang="es-ES" sz="2000" dirty="0"/>
              <a:t>. </a:t>
            </a:r>
          </a:p>
          <a:p>
            <a:r>
              <a:rPr lang="es-ES" sz="2000" dirty="0"/>
              <a:t>Los GQD, lejos de ser un defecto de la red, juegan un papel fundamental, ya que su tamaño les permite funcionar u operar como nano-antenas, pero también se conducen por el sistema circulatorio, arterias, venas, capilares, </a:t>
            </a:r>
            <a:r>
              <a:rPr lang="es-ES" sz="2000" b="1" dirty="0">
                <a:solidFill>
                  <a:schemeClr val="accent1"/>
                </a:solidFill>
              </a:rPr>
              <a:t>actuando como marcadores </a:t>
            </a:r>
            <a:r>
              <a:rPr lang="es-ES" sz="2000" dirty="0"/>
              <a:t>eléctricos, pero también biológicos, dado que adsorben proteínas y otros componentes presentes en la sangre. 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7E3CFAE-D844-453F-8A50-E06EA7CDD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58" y="1851819"/>
            <a:ext cx="4002841" cy="464105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4318BF9-F7E0-4016-B842-35C2E0D3C4E4}"/>
              </a:ext>
            </a:extLst>
          </p:cNvPr>
          <p:cNvSpPr txBox="1"/>
          <p:nvPr/>
        </p:nvSpPr>
        <p:spPr>
          <a:xfrm>
            <a:off x="5010149" y="1540421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Puntos cuánticos de grafeno GQD</a:t>
            </a:r>
          </a:p>
        </p:txBody>
      </p:sp>
    </p:spTree>
    <p:extLst>
      <p:ext uri="{BB962C8B-B14F-4D97-AF65-F5344CB8AC3E}">
        <p14:creationId xmlns:p14="http://schemas.microsoft.com/office/powerpoint/2010/main" val="940021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68C61D-46C4-4225-A9E1-1DCC7E322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Análisis de los componentes de la red intra-corporal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BC8E2794-4743-4F10-B4C5-AC3F8E217AEF}"/>
              </a:ext>
            </a:extLst>
          </p:cNvPr>
          <p:cNvSpPr txBox="1">
            <a:spLocks/>
          </p:cNvSpPr>
          <p:nvPr/>
        </p:nvSpPr>
        <p:spPr>
          <a:xfrm>
            <a:off x="8515351" y="1917700"/>
            <a:ext cx="3371850" cy="4493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s-ES" sz="2000" dirty="0"/>
              <a:t>Los pulsos eléctricos emitidos por los GQD </a:t>
            </a:r>
            <a:r>
              <a:rPr lang="es-ES" sz="2000" b="1" dirty="0">
                <a:solidFill>
                  <a:schemeClr val="accent1"/>
                </a:solidFill>
              </a:rPr>
              <a:t>producen variaciones en la señal</a:t>
            </a:r>
            <a:r>
              <a:rPr lang="es-ES" sz="2000" dirty="0"/>
              <a:t>, alteraciones que son recogidas por nanosensores, siendo retransmitidas al resto de la nano-red para su propagación y emisión.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s-ES" sz="2000" dirty="0"/>
              <a:t>Hay que entender que estas señales </a:t>
            </a:r>
            <a:r>
              <a:rPr lang="es-ES" sz="2000" b="1" dirty="0">
                <a:solidFill>
                  <a:schemeClr val="accent1"/>
                </a:solidFill>
              </a:rPr>
              <a:t>pueden ser discernidas e interpretadas conforme a patrones matemáticos predefinidos</a:t>
            </a:r>
            <a:r>
              <a:rPr lang="es-ES" sz="2000" dirty="0"/>
              <a:t>.</a:t>
            </a: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7011E570-DE7C-4355-A824-0BC3B6F233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732713"/>
            <a:ext cx="8026400" cy="4863913"/>
          </a:xfrm>
        </p:spPr>
      </p:pic>
    </p:spTree>
    <p:extLst>
      <p:ext uri="{BB962C8B-B14F-4D97-AF65-F5344CB8AC3E}">
        <p14:creationId xmlns:p14="http://schemas.microsoft.com/office/powerpoint/2010/main" val="2855117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5B2339-CC82-4DD8-AED7-2724AA4E6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Análisis de los componentes de la red intra-corporal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792C9EF-4F57-45B3-8857-F03CDFE40B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2500" y="2506285"/>
            <a:ext cx="7189499" cy="3765928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22F4234-0370-4E78-8E40-285FEA0807C2}"/>
              </a:ext>
            </a:extLst>
          </p:cNvPr>
          <p:cNvSpPr txBox="1"/>
          <p:nvPr/>
        </p:nvSpPr>
        <p:spPr>
          <a:xfrm>
            <a:off x="4978398" y="1867654"/>
            <a:ext cx="6432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Nanoantenas fractales de grafeno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1F5EABAE-6E1F-4E33-A04C-2E8632884B8B}"/>
              </a:ext>
            </a:extLst>
          </p:cNvPr>
          <p:cNvSpPr txBox="1">
            <a:spLocks/>
          </p:cNvSpPr>
          <p:nvPr/>
        </p:nvSpPr>
        <p:spPr>
          <a:xfrm>
            <a:off x="539750" y="2071955"/>
            <a:ext cx="4051300" cy="4493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s-ES" sz="2000" dirty="0"/>
              <a:t>En determinadas condiciones de temperatura, presión y saturación de la sangre, se puede producir la </a:t>
            </a:r>
            <a:r>
              <a:rPr lang="es-ES" sz="2000" b="1" dirty="0">
                <a:solidFill>
                  <a:schemeClr val="accent1"/>
                </a:solidFill>
              </a:rPr>
              <a:t>cristalización de las nanohojas de grafeno conformando fractales</a:t>
            </a:r>
            <a:r>
              <a:rPr lang="es-ES" sz="2000" dirty="0"/>
              <a:t>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s-ES" sz="2000" dirty="0"/>
              <a:t>Los fractales de grafeno son </a:t>
            </a:r>
            <a:r>
              <a:rPr lang="es-ES" sz="2000" b="1" dirty="0">
                <a:solidFill>
                  <a:schemeClr val="accent1"/>
                </a:solidFill>
              </a:rPr>
              <a:t>las mejores nanoantenas</a:t>
            </a:r>
            <a:r>
              <a:rPr lang="es-ES" sz="2000" dirty="0"/>
              <a:t> por capacidad, ancho de banda, capacidad operativa de frecuencias…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s-ES" sz="2000" dirty="0"/>
              <a:t>Al quedar fijadas a las paredes arteriales y capilares, </a:t>
            </a:r>
            <a:r>
              <a:rPr lang="es-ES" sz="2000" b="1" dirty="0">
                <a:solidFill>
                  <a:schemeClr val="accent1"/>
                </a:solidFill>
              </a:rPr>
              <a:t>potencian el efecto de propagación</a:t>
            </a:r>
            <a:r>
              <a:rPr lang="es-ES" sz="2000" dirty="0"/>
              <a:t> de las señales de la nano-red.</a:t>
            </a:r>
          </a:p>
        </p:txBody>
      </p:sp>
    </p:spTree>
    <p:extLst>
      <p:ext uri="{BB962C8B-B14F-4D97-AF65-F5344CB8AC3E}">
        <p14:creationId xmlns:p14="http://schemas.microsoft.com/office/powerpoint/2010/main" val="1750106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5D4621-77EA-49CD-BA90-C7E69B2E0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Análisis de los componentes de la red intra-corporal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4EF8B8-B45F-4BAF-B6CE-A839A96F1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9400" y="1825625"/>
            <a:ext cx="4724400" cy="43513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s-ES" sz="2000" dirty="0"/>
              <a:t>Los nadadores de hidrogel en realidad son </a:t>
            </a:r>
            <a:r>
              <a:rPr lang="es-ES" sz="2000" b="1" dirty="0">
                <a:solidFill>
                  <a:schemeClr val="accent1"/>
                </a:solidFill>
              </a:rPr>
              <a:t>cintas de hidrogel y grafeno</a:t>
            </a:r>
            <a:r>
              <a:rPr lang="es-ES" sz="2000" dirty="0"/>
              <a:t>, que pueden articularse para </a:t>
            </a:r>
            <a:r>
              <a:rPr lang="es-ES" sz="2000" b="1" dirty="0">
                <a:solidFill>
                  <a:schemeClr val="accent1"/>
                </a:solidFill>
              </a:rPr>
              <a:t>producir un movimiento </a:t>
            </a:r>
            <a:r>
              <a:rPr lang="es-ES" sz="2000" dirty="0"/>
              <a:t>a través del sistema circulatorio del cuerpo.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s-ES" sz="2000" dirty="0"/>
              <a:t>Pueden liberar fármacos, pero también pueden </a:t>
            </a:r>
            <a:r>
              <a:rPr lang="es-ES" sz="2000" b="1" dirty="0">
                <a:solidFill>
                  <a:schemeClr val="accent1"/>
                </a:solidFill>
              </a:rPr>
              <a:t>propagar las señales de la nano-red a zonas de difícil acceso</a:t>
            </a:r>
            <a:r>
              <a:rPr lang="es-ES" sz="2000" dirty="0"/>
              <a:t>, donde las nanoantenas no pueden alcanzar.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s-ES" sz="2000" dirty="0"/>
              <a:t>Podrían desempeñar algún papel como </a:t>
            </a:r>
            <a:r>
              <a:rPr lang="es-ES" sz="2000" b="1" dirty="0">
                <a:solidFill>
                  <a:schemeClr val="accent1"/>
                </a:solidFill>
              </a:rPr>
              <a:t>biosensores</a:t>
            </a:r>
            <a:r>
              <a:rPr lang="es-ES" sz="2000" dirty="0"/>
              <a:t>, algunas publicaciones recogen esta aplicación.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DA50E5E-9D19-44D5-B1BD-7D283F8D5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33" y="2507049"/>
            <a:ext cx="5907767" cy="324446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0DD3FB0-58AB-4B4E-A05A-216C0B4A84CB}"/>
              </a:ext>
            </a:extLst>
          </p:cNvPr>
          <p:cNvSpPr txBox="1"/>
          <p:nvPr/>
        </p:nvSpPr>
        <p:spPr>
          <a:xfrm>
            <a:off x="486683" y="1825625"/>
            <a:ext cx="5825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Nadadores / nanocintas de hidrogel</a:t>
            </a:r>
          </a:p>
        </p:txBody>
      </p:sp>
    </p:spTree>
    <p:extLst>
      <p:ext uri="{BB962C8B-B14F-4D97-AF65-F5344CB8AC3E}">
        <p14:creationId xmlns:p14="http://schemas.microsoft.com/office/powerpoint/2010/main" val="3571001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65A93E-49A0-4788-BC0C-D0A1526FD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Análisis de los componentes de la red intra-corporal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AF21D2E-17A7-4526-95B5-2CC2F41093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431" y="2069088"/>
            <a:ext cx="6147719" cy="4423787"/>
          </a:xfrm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ACF6A254-F169-4B86-A900-756FD9E16F35}"/>
              </a:ext>
            </a:extLst>
          </p:cNvPr>
          <p:cNvSpPr txBox="1">
            <a:spLocks/>
          </p:cNvSpPr>
          <p:nvPr/>
        </p:nvSpPr>
        <p:spPr>
          <a:xfrm>
            <a:off x="7239000" y="1466850"/>
            <a:ext cx="4724400" cy="5230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s-ES" sz="2000" dirty="0"/>
              <a:t>Es casi seguro que la nano-red </a:t>
            </a:r>
            <a:r>
              <a:rPr lang="es-ES" sz="2000" b="1" dirty="0">
                <a:solidFill>
                  <a:schemeClr val="accent1"/>
                </a:solidFill>
              </a:rPr>
              <a:t>opera con múltiples </a:t>
            </a:r>
            <a:r>
              <a:rPr lang="es-ES" sz="2000" b="1" dirty="0" err="1">
                <a:solidFill>
                  <a:schemeClr val="accent1"/>
                </a:solidFill>
              </a:rPr>
              <a:t>nanorouters</a:t>
            </a:r>
            <a:r>
              <a:rPr lang="es-ES" sz="2000" b="1" dirty="0">
                <a:solidFill>
                  <a:schemeClr val="accent1"/>
                </a:solidFill>
              </a:rPr>
              <a:t> </a:t>
            </a:r>
            <a:r>
              <a:rPr lang="es-ES" sz="2000" dirty="0"/>
              <a:t>que se distribuyen por todo el cuerpo, fijándose en zonas con preferente actividad eléctrica, por ejemplo el endotelio, corazón, pulmones, arterias…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s-ES" sz="2000" dirty="0"/>
              <a:t>Es bastante probable que </a:t>
            </a:r>
            <a:r>
              <a:rPr lang="es-ES" sz="2000" b="1" dirty="0">
                <a:solidFill>
                  <a:schemeClr val="accent1"/>
                </a:solidFill>
              </a:rPr>
              <a:t>cada nanorouter disponga de sus propias direcciones MAC</a:t>
            </a:r>
            <a:r>
              <a:rPr lang="es-ES" sz="2000" dirty="0"/>
              <a:t>, almacenadas en circuitos de memoria, lo que explicaría su funcionamiento dinámico.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s-ES" sz="2000" dirty="0"/>
              <a:t>El concepto ideal es que los nanorouter se sitúen </a:t>
            </a:r>
            <a:r>
              <a:rPr lang="es-ES" sz="2000" b="1" dirty="0">
                <a:solidFill>
                  <a:schemeClr val="accent1"/>
                </a:solidFill>
              </a:rPr>
              <a:t>cerca de las regiones con nanosensores y nanoantenas</a:t>
            </a:r>
            <a:r>
              <a:rPr lang="es-ES" sz="2000" dirty="0"/>
              <a:t>, para recibir las señales de los pulsos eléctricos.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5A3B71D-4878-46AC-8D2C-47984FE55AE2}"/>
              </a:ext>
            </a:extLst>
          </p:cNvPr>
          <p:cNvSpPr txBox="1"/>
          <p:nvPr/>
        </p:nvSpPr>
        <p:spPr>
          <a:xfrm>
            <a:off x="1885949" y="1690688"/>
            <a:ext cx="4921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Nanorouters</a:t>
            </a:r>
          </a:p>
        </p:txBody>
      </p:sp>
    </p:spTree>
    <p:extLst>
      <p:ext uri="{BB962C8B-B14F-4D97-AF65-F5344CB8AC3E}">
        <p14:creationId xmlns:p14="http://schemas.microsoft.com/office/powerpoint/2010/main" val="181765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372369-2D3A-4A7C-B6B1-B78E7D460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Análisis de los componentes de la red intra-corporal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C21742E-6CC5-48C9-9478-C1532A6BCF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" y="1845963"/>
            <a:ext cx="5314950" cy="4646912"/>
          </a:xfrm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87531AD7-700F-4797-939B-D76DE7D5D9CF}"/>
              </a:ext>
            </a:extLst>
          </p:cNvPr>
          <p:cNvSpPr txBox="1">
            <a:spLocks/>
          </p:cNvSpPr>
          <p:nvPr/>
        </p:nvSpPr>
        <p:spPr>
          <a:xfrm>
            <a:off x="6489700" y="1466850"/>
            <a:ext cx="5473700" cy="5230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s-ES" sz="2000" dirty="0"/>
              <a:t>Cuando el nanorouter recibe las señales, </a:t>
            </a:r>
            <a:r>
              <a:rPr lang="es-ES" sz="2000" b="1" dirty="0">
                <a:solidFill>
                  <a:schemeClr val="accent1"/>
                </a:solidFill>
              </a:rPr>
              <a:t>logra codificarlas en TS-OOK</a:t>
            </a:r>
            <a:r>
              <a:rPr lang="es-ES" sz="2000" dirty="0"/>
              <a:t> y enrutarlas como paquetes de datos para su transmisión. Las señales TS-OOK presentan un patrón binario fácil de interpretar y transmitir, lo que aumenta la capacidad de transmisión de datos y el ancho de banda que se puede soportar en la nano-red.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s-ES" sz="2000" dirty="0"/>
              <a:t>El nanorouter </a:t>
            </a:r>
            <a:r>
              <a:rPr lang="es-ES" sz="2000" b="1" dirty="0">
                <a:solidFill>
                  <a:schemeClr val="accent1"/>
                </a:solidFill>
              </a:rPr>
              <a:t>no necesita de un procesador para funcionar</a:t>
            </a:r>
            <a:r>
              <a:rPr lang="es-ES" sz="2000" dirty="0"/>
              <a:t>, ya que la arquitectura QCA (de puntos cuánticos) permite operar con una frecuencia de reloj, al igual que lo haría un procesador de un ordenador.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s-ES" sz="2000" dirty="0"/>
              <a:t>De esta forma, </a:t>
            </a:r>
            <a:r>
              <a:rPr lang="es-ES" sz="2000" b="1" dirty="0">
                <a:solidFill>
                  <a:schemeClr val="accent1"/>
                </a:solidFill>
              </a:rPr>
              <a:t>las señales se transmiten a los nanorouter más cercanos</a:t>
            </a:r>
            <a:r>
              <a:rPr lang="es-ES" sz="2000" dirty="0"/>
              <a:t>, a fin de optimizar la nano-red y evitar la saturación de señales. Por ese motivo, se contemplan varios de estos componentes, asentados gracias al hidrogel. </a:t>
            </a:r>
          </a:p>
        </p:txBody>
      </p:sp>
    </p:spTree>
    <p:extLst>
      <p:ext uri="{BB962C8B-B14F-4D97-AF65-F5344CB8AC3E}">
        <p14:creationId xmlns:p14="http://schemas.microsoft.com/office/powerpoint/2010/main" val="4176683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E3E2D4D-F845-458C-AEAE-FD23B7128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Esquema de la nano-red intra-corporal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D815E78-EED2-4058-860A-1D0BA169CE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9034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917BC-6124-4D94-B011-198FA5D22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Análisis de los componentes de la red intra-corporal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58F451E-7CF3-4A1E-A86B-36112EC8FA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950" y="3016251"/>
            <a:ext cx="9436100" cy="3635082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F48CEB8-3857-4800-ABB8-06555E90E301}"/>
              </a:ext>
            </a:extLst>
          </p:cNvPr>
          <p:cNvSpPr txBox="1"/>
          <p:nvPr/>
        </p:nvSpPr>
        <p:spPr>
          <a:xfrm>
            <a:off x="431800" y="2001838"/>
            <a:ext cx="2120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Nanointerfaz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52D2B482-5EBB-4DF3-8A71-E160ABC854E6}"/>
              </a:ext>
            </a:extLst>
          </p:cNvPr>
          <p:cNvSpPr txBox="1">
            <a:spLocks/>
          </p:cNvSpPr>
          <p:nvPr/>
        </p:nvSpPr>
        <p:spPr>
          <a:xfrm>
            <a:off x="3098800" y="1690688"/>
            <a:ext cx="8661400" cy="1195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s-ES" sz="2000" dirty="0"/>
              <a:t>El nanointerfaz es un </a:t>
            </a:r>
            <a:r>
              <a:rPr lang="es-ES" sz="2000" b="1" dirty="0">
                <a:solidFill>
                  <a:schemeClr val="accent1"/>
                </a:solidFill>
              </a:rPr>
              <a:t>circuito QCA más complejo</a:t>
            </a:r>
            <a:r>
              <a:rPr lang="es-ES" sz="2000" dirty="0"/>
              <a:t>, que contiene una nanoantena para la emisión y recepción de las señales TS-OOK. Con alta probabilidad </a:t>
            </a:r>
            <a:r>
              <a:rPr lang="es-ES" sz="2000" b="1" dirty="0">
                <a:solidFill>
                  <a:schemeClr val="accent1"/>
                </a:solidFill>
              </a:rPr>
              <a:t>dispone de un CODEC para encriptar los paquetes de datos </a:t>
            </a:r>
            <a:r>
              <a:rPr lang="es-ES" sz="2000" dirty="0"/>
              <a:t>y retransmitirlos al exterior.</a:t>
            </a:r>
          </a:p>
        </p:txBody>
      </p:sp>
    </p:spTree>
    <p:extLst>
      <p:ext uri="{BB962C8B-B14F-4D97-AF65-F5344CB8AC3E}">
        <p14:creationId xmlns:p14="http://schemas.microsoft.com/office/powerpoint/2010/main" val="537257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370FA7-EF2F-45A4-A40A-02F3506C2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Análisis de los componentes de la red intra-corporal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812787-03B6-4D57-BE72-64D91963A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6251"/>
            <a:ext cx="10515600" cy="28321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s-ES" sz="2000" dirty="0"/>
              <a:t>El nanointerfaz, al igual que el nanorouter, puede estar constituido en </a:t>
            </a:r>
            <a:r>
              <a:rPr lang="es-ES" sz="2000" b="1" dirty="0">
                <a:solidFill>
                  <a:schemeClr val="accent1"/>
                </a:solidFill>
              </a:rPr>
              <a:t>varios niveles o capas</a:t>
            </a:r>
            <a:r>
              <a:rPr lang="es-ES" sz="2000" dirty="0"/>
              <a:t>, de las cuales sólo es visible al microscopio la que queda más hacia el exterior. Lo que no facilita la averiguación de sus funciones.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s-ES" sz="2000" dirty="0"/>
              <a:t>La </a:t>
            </a:r>
            <a:r>
              <a:rPr lang="es-ES" sz="2000" b="1" dirty="0">
                <a:solidFill>
                  <a:schemeClr val="accent1"/>
                </a:solidFill>
              </a:rPr>
              <a:t>encriptación de los datos es entendible</a:t>
            </a:r>
            <a:r>
              <a:rPr lang="es-ES" sz="2000" dirty="0"/>
              <a:t>, debido a lo sensible y privado de la información, a fin de añadir capas de seguridad para evitar el bio-hacking.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s-ES" sz="2000" dirty="0"/>
              <a:t>Junto al CODEC QCA se han encontrado </a:t>
            </a:r>
            <a:r>
              <a:rPr lang="es-ES" sz="2000" b="1" dirty="0">
                <a:solidFill>
                  <a:schemeClr val="accent1"/>
                </a:solidFill>
              </a:rPr>
              <a:t>nanoantenas plasmónicas que sirven para potenciar y repetir la emisión del nanointerfaz</a:t>
            </a:r>
            <a:r>
              <a:rPr lang="es-ES" sz="2000" dirty="0"/>
              <a:t>. Esto es importante para transmitir los paquetes de datos encriptados fuera del cuerpo. Para ello ha de superar la barrera de la piel (dermis, epidermis…).</a:t>
            </a:r>
          </a:p>
          <a:p>
            <a:endParaRPr lang="es-ES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CCA6A59-2D2C-443E-86F2-EE6EB3591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6" y="4502150"/>
            <a:ext cx="4146554" cy="208185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DBEABB1-FA62-47AE-89AA-D4720D5AD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700" y="4485358"/>
            <a:ext cx="4361278" cy="209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17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A087FE7-8219-4D2D-BC9D-4819A290A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Proceso de nano-comunicación intra-corporal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395A01B-B613-4396-83E7-BDC9E38BEF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2720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3B5DBF1-3D69-4998-A1A3-9F9813493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140217"/>
            <a:ext cx="12020550" cy="648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866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C503BD3-AC92-4414-9610-CB42648B1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639"/>
            <a:ext cx="12192000" cy="670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18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1C18DA-7754-4846-A4CD-1EB194A22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Esquema de la nano-red intra-corporal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837AB2-F4F0-4A62-9C2B-9717D5956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s-ES" sz="2400" dirty="0"/>
              <a:t>La nano-red es un conjunto de objetos y elementos con la </a:t>
            </a:r>
            <a:r>
              <a:rPr lang="es-ES" sz="2400" b="1" dirty="0">
                <a:solidFill>
                  <a:schemeClr val="accent1"/>
                </a:solidFill>
              </a:rPr>
              <a:t>capacidad de interactuar entre si, por medio de señales </a:t>
            </a:r>
            <a:r>
              <a:rPr lang="es-ES" sz="2400" dirty="0"/>
              <a:t>en forma de pulsos, por medio ondas electromagnéticas y campos eléctricos, siendo también capaces de operar en el espectro molecular.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Estos componentes pueden </a:t>
            </a:r>
            <a:r>
              <a:rPr lang="es-ES" sz="2400" b="1" dirty="0">
                <a:solidFill>
                  <a:schemeClr val="accent1"/>
                </a:solidFill>
              </a:rPr>
              <a:t>figurar ya ensamblados o pendientes de auto-ensamblar</a:t>
            </a:r>
            <a:r>
              <a:rPr lang="es-ES" sz="2400" dirty="0"/>
              <a:t> cuando las condiciones de temperatura, magnetismo y del entorno son las adecuadas. 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Dentro de la nano-red hay que distinguir dos tipos o vertientes:</a:t>
            </a:r>
          </a:p>
          <a:p>
            <a:pPr marL="914400" lvl="1" indent="-457200">
              <a:spcAft>
                <a:spcPts val="1200"/>
              </a:spcAft>
              <a:buFont typeface="+mj-lt"/>
              <a:buAutoNum type="arabicPeriod"/>
            </a:pPr>
            <a:r>
              <a:rPr lang="es-ES" sz="2000" b="1" dirty="0">
                <a:solidFill>
                  <a:srgbClr val="C00000"/>
                </a:solidFill>
              </a:rPr>
              <a:t>La que se fija en el cerebro</a:t>
            </a:r>
          </a:p>
          <a:p>
            <a:pPr marL="914400" lvl="1" indent="-457200">
              <a:spcAft>
                <a:spcPts val="1200"/>
              </a:spcAft>
              <a:buFont typeface="+mj-lt"/>
              <a:buAutoNum type="arabicPeriod"/>
            </a:pPr>
            <a:r>
              <a:rPr lang="es-ES" sz="2000" b="1" dirty="0">
                <a:solidFill>
                  <a:srgbClr val="C00000"/>
                </a:solidFill>
              </a:rPr>
              <a:t>La que se fija en el resto del cuerpo</a:t>
            </a:r>
          </a:p>
        </p:txBody>
      </p:sp>
    </p:spTree>
    <p:extLst>
      <p:ext uri="{BB962C8B-B14F-4D97-AF65-F5344CB8AC3E}">
        <p14:creationId xmlns:p14="http://schemas.microsoft.com/office/powerpoint/2010/main" val="3720760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7F51E8-629E-441E-8F89-259FB1F7B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Esquema de la nano-red intra-corporal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F0ECA6-6DDB-4530-9D61-E447D69D6F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s-ES" sz="2400" b="1" dirty="0"/>
              <a:t>Nano-red cerebral</a:t>
            </a:r>
          </a:p>
          <a:p>
            <a:pPr lvl="1">
              <a:spcAft>
                <a:spcPts val="1200"/>
              </a:spcAft>
            </a:pPr>
            <a:r>
              <a:rPr lang="es-ES" sz="2000" dirty="0"/>
              <a:t>Tiene el objetivo de conformar un </a:t>
            </a:r>
            <a:r>
              <a:rPr lang="es-ES" sz="2000" b="1" dirty="0">
                <a:solidFill>
                  <a:schemeClr val="accent1"/>
                </a:solidFill>
              </a:rPr>
              <a:t>interfaz neuronal para poder interactuar con los procesos cognitivos, físicos y eléctricos de la actividad cerebral </a:t>
            </a:r>
            <a:r>
              <a:rPr lang="es-ES" sz="2000" dirty="0"/>
              <a:t>con objeto de su neuromodulación, neuroestimulación y neurocontrol.</a:t>
            </a:r>
          </a:p>
          <a:p>
            <a:pPr lvl="1">
              <a:spcAft>
                <a:spcPts val="1200"/>
              </a:spcAft>
            </a:pPr>
            <a:r>
              <a:rPr lang="es-ES" sz="2000" dirty="0"/>
              <a:t>Para ello es preciso introducir nanotubos de carbono que sirvan para </a:t>
            </a:r>
            <a:r>
              <a:rPr lang="es-ES" sz="2000" b="1" dirty="0">
                <a:solidFill>
                  <a:schemeClr val="accent1"/>
                </a:solidFill>
              </a:rPr>
              <a:t>enlazar las neuronas, acortando la distancia natural de los axones</a:t>
            </a:r>
            <a:r>
              <a:rPr lang="es-ES" sz="2000" dirty="0"/>
              <a:t>. También puede conseguirse con puntos cuánticos de grafeno y nanohojas de grafeno, aunque la literatura explicita como elemento fundamental los nanotubos de carbono de pared simple SWCNT o de pared múltiple MWCNT.</a:t>
            </a:r>
          </a:p>
          <a:p>
            <a:pPr lvl="1">
              <a:spcAft>
                <a:spcPts val="1200"/>
              </a:spcAft>
            </a:pPr>
            <a:r>
              <a:rPr lang="es-ES" sz="2000" dirty="0"/>
              <a:t>Los nanotubos de carbono junto al hidrogel en el que se encuentran recubiertos, </a:t>
            </a:r>
            <a:r>
              <a:rPr lang="es-ES" sz="2000" b="1" dirty="0">
                <a:solidFill>
                  <a:schemeClr val="accent1"/>
                </a:solidFill>
              </a:rPr>
              <a:t>actúan como electrodos, recogiendo las fluctuaciones de la actividad eléctrica de las neuronas</a:t>
            </a:r>
            <a:r>
              <a:rPr lang="es-ES" sz="2000" dirty="0"/>
              <a:t>, con sensibilidad suficiente como para determinar la segregación de neurotransmisores.</a:t>
            </a:r>
          </a:p>
        </p:txBody>
      </p:sp>
    </p:spTree>
    <p:extLst>
      <p:ext uri="{BB962C8B-B14F-4D97-AF65-F5344CB8AC3E}">
        <p14:creationId xmlns:p14="http://schemas.microsoft.com/office/powerpoint/2010/main" val="2928245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D3960D-CC25-432B-9E7D-A1DA7E976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Esquema de la nano-red intra-corporal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44326A-483D-41EF-A763-760702B6C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s-ES" sz="2000" dirty="0"/>
              <a:t>La actividad eléctrica puede ser transmitida a través de los nanotubos de carbono, como </a:t>
            </a:r>
            <a:r>
              <a:rPr lang="es-ES" sz="2000" b="1" dirty="0">
                <a:solidFill>
                  <a:schemeClr val="accent1"/>
                </a:solidFill>
              </a:rPr>
              <a:t>señales propiciadas por la actividad molecular del tejido cerebral</a:t>
            </a:r>
            <a:r>
              <a:rPr lang="es-ES" sz="2000" dirty="0"/>
              <a:t> que los rodea, de forma que puede obtenerse un mapa de la actividad cerebral del individuo en tiempo real.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s-ES" sz="2000" dirty="0"/>
              <a:t>Dado que los nanotubos de carbono son estructuras tubulares de grafeno, pueden propagar las señales eléctricas a otros componentes de la nano-red, estos son los nanorouter o </a:t>
            </a:r>
            <a:r>
              <a:rPr lang="es-ES" sz="2000" dirty="0" err="1"/>
              <a:t>nanocontroladores</a:t>
            </a:r>
            <a:r>
              <a:rPr lang="es-ES" sz="2000" dirty="0"/>
              <a:t> más cercanos.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s-ES" sz="2000" dirty="0"/>
              <a:t>Los nanorouter se encargan de </a:t>
            </a:r>
            <a:r>
              <a:rPr lang="es-ES" sz="2000" b="1" dirty="0">
                <a:solidFill>
                  <a:schemeClr val="accent1"/>
                </a:solidFill>
              </a:rPr>
              <a:t>recibir la señal eléctrica, decodificarla, configurar los paquetes de datos y el destinatario</a:t>
            </a:r>
            <a:r>
              <a:rPr lang="es-ES" sz="2000" dirty="0"/>
              <a:t> de la información, proporcionando MAC de identificación y una dirección IP de destino. Adicionalmente, esta información puede ser encriptada para aumentar la seguridad del sistema y evitar el bio-hacking.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s-ES" sz="2000" dirty="0"/>
              <a:t>Para transmitir la señal al exterior del cuerpo se requiere de un nano-interfaz, que podría tener varias funciones, por un lado la encriptación de los paquetes de datos y por otro, aumentar la frecuencia, para que se pueda </a:t>
            </a:r>
            <a:r>
              <a:rPr lang="es-ES" sz="2000" b="1" dirty="0">
                <a:solidFill>
                  <a:schemeClr val="accent1"/>
                </a:solidFill>
              </a:rPr>
              <a:t>propagar fuera del cuerpo a distancia suficiente</a:t>
            </a:r>
            <a:r>
              <a:rPr lang="es-ES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4870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5F6B82-171C-4603-968E-5F6B0914A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Esquema de la nano-red intra-corporal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449234-CC0A-4763-A7BA-B5081CBF1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s-ES" sz="2400" b="1" dirty="0"/>
              <a:t>Nano-red corporal</a:t>
            </a:r>
          </a:p>
          <a:p>
            <a:pPr lvl="1">
              <a:spcAft>
                <a:spcPts val="1200"/>
              </a:spcAft>
            </a:pPr>
            <a:r>
              <a:rPr lang="es-ES" sz="2000" dirty="0"/>
              <a:t>A diferencia de la nano-red cerebral, </a:t>
            </a:r>
            <a:r>
              <a:rPr lang="es-ES" sz="2000" b="1" dirty="0">
                <a:solidFill>
                  <a:schemeClr val="accent1"/>
                </a:solidFill>
              </a:rPr>
              <a:t>no precisa de los nanotubos de carbono para operar y puede basarse enteramente en la teoría de comunicación electromagnética</a:t>
            </a:r>
            <a:r>
              <a:rPr lang="es-ES" sz="2000" dirty="0"/>
              <a:t>. Recuérdese que la nano-red cerebral trabaja adicionalmente la comunicación molecular. </a:t>
            </a:r>
          </a:p>
          <a:p>
            <a:pPr lvl="1">
              <a:spcAft>
                <a:spcPts val="1200"/>
              </a:spcAft>
            </a:pPr>
            <a:r>
              <a:rPr lang="es-ES" sz="2000" dirty="0"/>
              <a:t>Esta red </a:t>
            </a:r>
            <a:r>
              <a:rPr lang="es-ES" sz="2000" b="1" dirty="0">
                <a:solidFill>
                  <a:srgbClr val="0070C0"/>
                </a:solidFill>
              </a:rPr>
              <a:t>emplea todo tipo de nano-dispositivos y nano-nodos</a:t>
            </a:r>
            <a:r>
              <a:rPr lang="es-ES" sz="2000" dirty="0"/>
              <a:t>, en concreto los puntos cuánticos de grafeno GQD, pero también nano-dispositivos o nano-sensores conformados con hidrogel, nanotubos de carbono y láminas de grafeno (no necesariamente </a:t>
            </a:r>
            <a:r>
              <a:rPr lang="es-ES" sz="2000" dirty="0" err="1"/>
              <a:t>pre-conformadas</a:t>
            </a:r>
            <a:r>
              <a:rPr lang="es-ES" sz="2000" dirty="0"/>
              <a:t>).</a:t>
            </a:r>
          </a:p>
          <a:p>
            <a:pPr lvl="1">
              <a:spcAft>
                <a:spcPts val="1200"/>
              </a:spcAft>
            </a:pPr>
            <a:r>
              <a:rPr lang="es-ES" sz="2000" dirty="0"/>
              <a:t>Todos los componentes, ya sean nano-sensores, nano-dispositivos, o puntos cuánticos de grafeno GQD, </a:t>
            </a:r>
            <a:r>
              <a:rPr lang="es-ES" sz="2000" b="1" dirty="0">
                <a:solidFill>
                  <a:srgbClr val="0070C0"/>
                </a:solidFill>
              </a:rPr>
              <a:t>pueden transmitir y repetir señales</a:t>
            </a:r>
            <a:r>
              <a:rPr lang="es-ES" sz="2000" dirty="0"/>
              <a:t>, de forma que actúan como nano-antenas, emisores y receptores, en los órganos y tejidos diana. </a:t>
            </a:r>
          </a:p>
          <a:p>
            <a:pPr lvl="1"/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209481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ED49E5-3AC0-4FF9-8968-779E02DF1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Esquema de la nano-red intra-corporal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8A3D66-4CAE-4DAA-AB64-68A4BA867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s-ES" sz="2000" dirty="0"/>
              <a:t>Los </a:t>
            </a:r>
            <a:r>
              <a:rPr lang="es-ES" sz="2000" b="1" dirty="0">
                <a:solidFill>
                  <a:srgbClr val="0070C0"/>
                </a:solidFill>
              </a:rPr>
              <a:t>posibles datos que pueden ser obtenidos </a:t>
            </a:r>
            <a:r>
              <a:rPr lang="es-ES" sz="2000" dirty="0"/>
              <a:t>son las constantes vitales, actividad cardiaca, actividad respiratoria, composición de la sangre, grado de oxigenación, etc. La literatura describe multitud de nano-sensores basados en grafeno y nanotubos de carbono, entre otros componentes.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s-ES" sz="2000" dirty="0"/>
              <a:t>Se obtienen gracias a los puntos cuánticos de grafeno GQD, que circulan a través del torrente sanguíneo, arterias, capilares… Estos componentes están </a:t>
            </a:r>
            <a:r>
              <a:rPr lang="es-ES" sz="2000" b="1" dirty="0">
                <a:solidFill>
                  <a:srgbClr val="0070C0"/>
                </a:solidFill>
              </a:rPr>
              <a:t>cargados eléctricamente y pueden transportar proteínas</a:t>
            </a:r>
            <a:r>
              <a:rPr lang="es-ES" sz="2000" dirty="0"/>
              <a:t> debido a su capacidad adsorbente. Al pasar cerca de un biosensor fijo/adherido en el cuerpo humano (por ejemplo una red de nanotubos de carbono con nanohojas de grafeno que conforman un sencillo circuito o transistor), genera un diferencial de potencial y con ello una señal que puede ser interpretada y transmitida. No se olvide la capacidad del nanomaterial para actuar como nano-antenas.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s-ES" sz="2000" dirty="0"/>
              <a:t>Las señales son transmitidas al nanocontrolador o nanorouter más cercano, reproduciendo el mismo proceso de </a:t>
            </a:r>
            <a:r>
              <a:rPr lang="es-ES" sz="2000" b="1" dirty="0">
                <a:solidFill>
                  <a:srgbClr val="0070C0"/>
                </a:solidFill>
              </a:rPr>
              <a:t>propagación de la señal, hacia el exterior del cuerpo</a:t>
            </a:r>
            <a:r>
              <a:rPr lang="es-ES" sz="2000" dirty="0"/>
              <a:t>, por medio de un componente que actúa de nano-interfaz.  </a:t>
            </a:r>
          </a:p>
        </p:txBody>
      </p:sp>
    </p:spTree>
    <p:extLst>
      <p:ext uri="{BB962C8B-B14F-4D97-AF65-F5344CB8AC3E}">
        <p14:creationId xmlns:p14="http://schemas.microsoft.com/office/powerpoint/2010/main" val="3545871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710CE22-F7EE-4EC9-A08D-97B80B916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4" y="54095"/>
            <a:ext cx="5213615" cy="674981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C6BC0A6-3209-414A-87C6-E5F682BE77EF}"/>
              </a:ext>
            </a:extLst>
          </p:cNvPr>
          <p:cNvSpPr txBox="1"/>
          <p:nvPr/>
        </p:nvSpPr>
        <p:spPr>
          <a:xfrm>
            <a:off x="5492750" y="336550"/>
            <a:ext cx="6445250" cy="11385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es-ES" sz="1600" dirty="0"/>
              <a:t>En este esquema se observa todos los componentes que se introducen con cada inoculación. En conjunto actúan como una red para la monitorización del cuerpo humano.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3C1551D-ABBC-44D8-90FF-A7C78AB60812}"/>
              </a:ext>
            </a:extLst>
          </p:cNvPr>
          <p:cNvSpPr txBox="1"/>
          <p:nvPr/>
        </p:nvSpPr>
        <p:spPr>
          <a:xfrm>
            <a:off x="5492750" y="1689100"/>
            <a:ext cx="6445250" cy="23332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es-ES" sz="1600" b="1" u="sng" dirty="0"/>
              <a:t>Componentes de la nano-red intra-corporal</a:t>
            </a:r>
          </a:p>
          <a:p>
            <a:endParaRPr lang="es-ES" sz="1600" dirty="0"/>
          </a:p>
          <a:p>
            <a:pPr marL="342900" indent="-342900">
              <a:buFont typeface="+mj-lt"/>
              <a:buAutoNum type="arabicPeriod"/>
            </a:pPr>
            <a:r>
              <a:rPr lang="es-ES" sz="1600" dirty="0"/>
              <a:t>Nanotubos de carbono y derivados CNT, SWCNT, MWCNT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dirty="0"/>
              <a:t>Puntos cuánticos de grafeno GQD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dirty="0"/>
              <a:t>Nadadores de hidrogel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dirty="0"/>
              <a:t>Nanoantenas fractales de grafeno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dirty="0"/>
              <a:t>Nanorouter o Nanocontroladores 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dirty="0"/>
              <a:t>CODEC o Nanointerfaz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44EDB39-C87C-45BC-8CCC-54A58A824DC4}"/>
              </a:ext>
            </a:extLst>
          </p:cNvPr>
          <p:cNvSpPr txBox="1"/>
          <p:nvPr/>
        </p:nvSpPr>
        <p:spPr>
          <a:xfrm>
            <a:off x="5492750" y="4188164"/>
            <a:ext cx="6445250" cy="20870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es-ES" sz="1600" b="1" u="sng" dirty="0"/>
              <a:t>Topología de la nano-red</a:t>
            </a:r>
          </a:p>
          <a:p>
            <a:endParaRPr lang="es-ES" sz="1600" dirty="0"/>
          </a:p>
          <a:p>
            <a:pPr marL="342900" indent="-342900">
              <a:buFont typeface="+mj-lt"/>
              <a:buAutoNum type="arabicPeriod"/>
            </a:pPr>
            <a:r>
              <a:rPr lang="es-ES" sz="1600" dirty="0"/>
              <a:t>Nano-nodos (GQD, Nadadores de hidrogel, Nanotubos, Fibras)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dirty="0"/>
              <a:t>Nano-sensores (Circuitos de nanotubos, nanohojas de grafeno)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dirty="0"/>
              <a:t>Nano-controladores (Circuitos de nanorouter QCA)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dirty="0"/>
              <a:t>Nano-interfaz (Circuitos de nanoCODEC QCA)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dirty="0"/>
              <a:t>=&gt; Comunicación con el exterior =&gt;</a:t>
            </a:r>
          </a:p>
        </p:txBody>
      </p:sp>
    </p:spTree>
    <p:extLst>
      <p:ext uri="{BB962C8B-B14F-4D97-AF65-F5344CB8AC3E}">
        <p14:creationId xmlns:p14="http://schemas.microsoft.com/office/powerpoint/2010/main" val="190802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7515F8-3F35-4E99-BD74-9E1BB49B6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Análisis de los componentes de la red intra-corporal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E999529-BDAC-4BF2-9861-5451BE6C65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991321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1943</Words>
  <Application>Microsoft Office PowerPoint</Application>
  <PresentationFormat>Panorámica</PresentationFormat>
  <Paragraphs>95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Tema de Office</vt:lpstr>
      <vt:lpstr>Nano-red intra-corporal</vt:lpstr>
      <vt:lpstr>Esquema de la nano-red intra-corporal</vt:lpstr>
      <vt:lpstr>Esquema de la nano-red intra-corporal</vt:lpstr>
      <vt:lpstr>Esquema de la nano-red intra-corporal</vt:lpstr>
      <vt:lpstr>Esquema de la nano-red intra-corporal</vt:lpstr>
      <vt:lpstr>Esquema de la nano-red intra-corporal</vt:lpstr>
      <vt:lpstr>Esquema de la nano-red intra-corporal</vt:lpstr>
      <vt:lpstr>Presentación de PowerPoint</vt:lpstr>
      <vt:lpstr>Análisis de los componentes de la red intra-corporal</vt:lpstr>
      <vt:lpstr>Análisis de los componentes de la red intra-corporal</vt:lpstr>
      <vt:lpstr>Análisis de los componentes de la red intra-corporal</vt:lpstr>
      <vt:lpstr>Análisis de los componentes de la red intra-corporal</vt:lpstr>
      <vt:lpstr>Análisis de los componentes de la red intra-corporal</vt:lpstr>
      <vt:lpstr>Análisis de los componentes de la red intra-corporal</vt:lpstr>
      <vt:lpstr>Análisis de los componentes de la red intra-corporal</vt:lpstr>
      <vt:lpstr>Análisis de los componentes de la red intra-corporal</vt:lpstr>
      <vt:lpstr>Análisis de los componentes de la red intra-corporal</vt:lpstr>
      <vt:lpstr>Análisis de los componentes de la red intra-corporal</vt:lpstr>
      <vt:lpstr>Análisis de los componentes de la red intra-corporal</vt:lpstr>
      <vt:lpstr>Análisis de los componentes de la red intra-corporal</vt:lpstr>
      <vt:lpstr>Análisis de los componentes de la red intra-corporal</vt:lpstr>
      <vt:lpstr>Proceso de nano-comunicación intra-corporal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HackNanoRed</dc:title>
  <dc:creator>Manuel</dc:creator>
  <cp:lastModifiedBy>Manuel</cp:lastModifiedBy>
  <cp:revision>5</cp:revision>
  <dcterms:created xsi:type="dcterms:W3CDTF">2021-12-08T09:04:46Z</dcterms:created>
  <dcterms:modified xsi:type="dcterms:W3CDTF">2021-12-10T15:47:09Z</dcterms:modified>
</cp:coreProperties>
</file>